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hyperlink" Target="http://www.SaugatuckCity.com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augatuckCity.com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augatuckCity.com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augatuckCity.com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SaugatuckCity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1788668"/>
            <a:ext cx="6417945" cy="7462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21310">
              <a:lnSpc>
                <a:spcPct val="100000"/>
              </a:lnSpc>
              <a:spcBef>
                <a:spcPts val="100"/>
              </a:spcBef>
            </a:pPr>
            <a:r>
              <a:rPr dirty="0" sz="1200" spc="75" b="1">
                <a:latin typeface="Calibri"/>
                <a:cs typeface="Calibri"/>
              </a:rPr>
              <a:t>CITY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100" b="1">
                <a:latin typeface="Calibri"/>
                <a:cs typeface="Calibri"/>
              </a:rPr>
              <a:t>COUNCIL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REGULAR</a:t>
            </a:r>
            <a:r>
              <a:rPr dirty="0" sz="1200" spc="-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MEETING</a:t>
            </a:r>
            <a:endParaRPr sz="1200">
              <a:latin typeface="Calibri"/>
              <a:cs typeface="Calibri"/>
            </a:endParaRPr>
          </a:p>
          <a:p>
            <a:pPr algn="ctr" marR="288925">
              <a:lnSpc>
                <a:spcPct val="100000"/>
              </a:lnSpc>
              <a:spcBef>
                <a:spcPts val="20"/>
              </a:spcBef>
            </a:pPr>
            <a:r>
              <a:rPr dirty="0" sz="1200" spc="50" b="1">
                <a:latin typeface="Calibri"/>
                <a:cs typeface="Calibri"/>
              </a:rPr>
              <a:t>November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10,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2025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algn="ctr" marR="44259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Council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have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Council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Hall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6:30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p.m.</a:t>
            </a:r>
            <a:endParaRPr sz="1200">
              <a:latin typeface="Calibri"/>
              <a:cs typeface="Calibri"/>
            </a:endParaRPr>
          </a:p>
          <a:p>
            <a:pPr algn="ctr" marR="133985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102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Butler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St.,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MI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49453.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90" b="1">
                <a:latin typeface="Calibri"/>
                <a:cs typeface="Calibri"/>
              </a:rPr>
              <a:t>Call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to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Order: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meeting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was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called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order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Mayor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at 6:30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p.m.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40" b="1">
                <a:latin typeface="Calibri"/>
                <a:cs typeface="Calibri"/>
              </a:rPr>
              <a:t>Attendance:</a:t>
            </a:r>
            <a:endParaRPr sz="1200">
              <a:latin typeface="Calibri"/>
              <a:cs typeface="Calibri"/>
            </a:endParaRPr>
          </a:p>
          <a:p>
            <a:pPr marL="12700" marR="204470">
              <a:lnSpc>
                <a:spcPct val="101699"/>
              </a:lnSpc>
            </a:pPr>
            <a:r>
              <a:rPr dirty="0" sz="1200" spc="10">
                <a:latin typeface="Calibri"/>
                <a:cs typeface="Calibri"/>
              </a:rPr>
              <a:t>Present: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Pro-Tem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Stanton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Councilmembers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Clark,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Dean,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Gardner, </a:t>
            </a:r>
            <a:r>
              <a:rPr dirty="0" sz="1200">
                <a:latin typeface="Calibri"/>
                <a:cs typeface="Calibri"/>
              </a:rPr>
              <a:t>Muncey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Peterson.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Absent: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  <a:p>
            <a:pPr marL="12700" marR="167640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Others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Present: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DWP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Superintendent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Herbert,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Attorney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Witte,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Zoning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Director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Moore,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Treasurer </a:t>
            </a:r>
            <a:r>
              <a:rPr dirty="0" sz="1200">
                <a:latin typeface="Calibri"/>
                <a:cs typeface="Calibri"/>
              </a:rPr>
              <a:t>Bredeweg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Clerk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Wolters.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Mayor’s</a:t>
            </a:r>
            <a:r>
              <a:rPr dirty="0" sz="1200" spc="204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Comments</a:t>
            </a:r>
            <a:r>
              <a:rPr dirty="0" sz="1200" spc="65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17145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Anderson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acknowledged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collaborative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effort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across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community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40">
                <a:latin typeface="Calibri"/>
                <a:cs typeface="Calibri"/>
              </a:rPr>
              <a:t>secure </a:t>
            </a:r>
            <a:r>
              <a:rPr dirty="0" sz="1200">
                <a:latin typeface="Calibri"/>
                <a:cs typeface="Calibri"/>
              </a:rPr>
              <a:t>housing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Mr.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Davis,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highlighting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complex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educational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process.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 spc="20">
                <a:latin typeface="Calibri"/>
                <a:cs typeface="Calibri"/>
              </a:rPr>
              <a:t>significant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support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contributions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from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various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local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individuals,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organizations,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</a:t>
            </a:r>
            <a:r>
              <a:rPr dirty="0" sz="1200" spc="500">
                <a:latin typeface="Calibri"/>
                <a:cs typeface="Calibri"/>
              </a:rPr>
              <a:t>  </a:t>
            </a:r>
            <a:r>
              <a:rPr dirty="0" sz="1200" spc="10">
                <a:latin typeface="Calibri"/>
                <a:cs typeface="Calibri"/>
              </a:rPr>
              <a:t>agencies—including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Chris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Peterson,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Curt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Pieper,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Ruth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Mike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Johnson,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 spc="10">
                <a:latin typeface="Calibri"/>
                <a:cs typeface="Calibri"/>
              </a:rPr>
              <a:t>Cowhill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Yacht</a:t>
            </a:r>
            <a:r>
              <a:rPr dirty="0" sz="1200" spc="65">
                <a:latin typeface="Calibri"/>
                <a:cs typeface="Calibri"/>
              </a:rPr>
              <a:t> Club,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Jennifer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Ludwig.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emphasized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importance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 spc="20">
                <a:latin typeface="Calibri"/>
                <a:cs typeface="Calibri"/>
              </a:rPr>
              <a:t>community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partnerships,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particularly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Allegan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County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VA,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expressed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gratitude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everyone’s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involvement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respect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shown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Mr.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40">
                <a:latin typeface="Calibri"/>
                <a:cs typeface="Calibri"/>
              </a:rPr>
              <a:t>Davis.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65" b="1">
                <a:latin typeface="Calibri"/>
                <a:cs typeface="Calibri"/>
              </a:rPr>
              <a:t>City </a:t>
            </a:r>
            <a:r>
              <a:rPr dirty="0" sz="1200" b="1">
                <a:latin typeface="Calibri"/>
                <a:cs typeface="Calibri"/>
              </a:rPr>
              <a:t>Manager</a:t>
            </a:r>
            <a:r>
              <a:rPr dirty="0" sz="1200" spc="80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Comments: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</a:pPr>
            <a:r>
              <a:rPr dirty="0" sz="1200" spc="20">
                <a:latin typeface="Calibri"/>
                <a:cs typeface="Calibri"/>
              </a:rPr>
              <a:t>DPW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Superintendent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Herbert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expressed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appreciation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Clerk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Wolters,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Deputy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Clerk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Williams,</a:t>
            </a:r>
            <a:r>
              <a:rPr dirty="0" sz="1200" spc="500">
                <a:latin typeface="Calibri"/>
                <a:cs typeface="Calibri"/>
              </a:rPr>
              <a:t>  </a:t>
            </a:r>
            <a:r>
              <a:rPr dirty="0" sz="1200" spc="20">
                <a:latin typeface="Calibri"/>
                <a:cs typeface="Calibri"/>
              </a:rPr>
              <a:t>and 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entire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election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team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conducting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another thorough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election.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Congratulations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were </a:t>
            </a:r>
            <a:r>
              <a:rPr dirty="0" sz="1200" spc="10">
                <a:latin typeface="Calibri"/>
                <a:cs typeface="Calibri"/>
              </a:rPr>
              <a:t>extended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Gardner,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their </a:t>
            </a:r>
            <a:r>
              <a:rPr dirty="0" sz="1200" spc="-10">
                <a:latin typeface="Calibri"/>
                <a:cs typeface="Calibri"/>
              </a:rPr>
              <a:t>recent</a:t>
            </a:r>
            <a:endParaRPr sz="1200">
              <a:latin typeface="Calibri"/>
              <a:cs typeface="Calibri"/>
            </a:endParaRPr>
          </a:p>
          <a:p>
            <a:pPr marL="12700" marR="155575">
              <a:lnSpc>
                <a:spcPct val="101699"/>
              </a:lnSpc>
              <a:spcBef>
                <a:spcPts val="10"/>
              </a:spcBef>
            </a:pPr>
            <a:r>
              <a:rPr dirty="0" sz="1200" spc="10">
                <a:latin typeface="Calibri"/>
                <a:cs typeface="Calibri"/>
              </a:rPr>
              <a:t>election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victories.</a:t>
            </a:r>
            <a:r>
              <a:rPr dirty="0" sz="1200" spc="60">
                <a:latin typeface="Calibri"/>
                <a:cs typeface="Calibri"/>
              </a:rPr>
              <a:t> He </a:t>
            </a:r>
            <a:r>
              <a:rPr dirty="0" sz="1200" spc="50">
                <a:latin typeface="Calibri"/>
                <a:cs typeface="Calibri"/>
              </a:rPr>
              <a:t>also </a:t>
            </a:r>
            <a:r>
              <a:rPr dirty="0" sz="1200" spc="10">
                <a:latin typeface="Calibri"/>
                <a:cs typeface="Calibri"/>
              </a:rPr>
              <a:t>wished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City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Manager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Ryan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Cummins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safe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enjoyable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trip,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noting </a:t>
            </a:r>
            <a:r>
              <a:rPr dirty="0" sz="1200" spc="10">
                <a:latin typeface="Calibri"/>
                <a:cs typeface="Calibri"/>
              </a:rPr>
              <a:t>his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hard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work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dedication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City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Saugatuck.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Herbert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recognized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community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member </a:t>
            </a:r>
            <a:r>
              <a:rPr dirty="0" sz="1200" spc="80">
                <a:latin typeface="Calibri"/>
                <a:cs typeface="Calibri"/>
              </a:rPr>
              <a:t>Chuck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Gustafson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Douglas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his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volunteer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service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maintaining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area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inside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fenced </a:t>
            </a:r>
            <a:r>
              <a:rPr dirty="0" sz="1200">
                <a:latin typeface="Calibri"/>
                <a:cs typeface="Calibri"/>
              </a:rPr>
              <a:t>portion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Mount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Baldhead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radar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station.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Mr.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Gustafson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has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voluntarily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mowed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 spc="10">
                <a:latin typeface="Calibri"/>
                <a:cs typeface="Calibri"/>
              </a:rPr>
              <a:t>several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years,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often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biking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site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climbing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steps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perform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work.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70">
                <a:latin typeface="Calibri"/>
                <a:cs typeface="Calibri"/>
              </a:rPr>
              <a:t>His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dedication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quiet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were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commended,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Herbert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expressed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gratitude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continued </a:t>
            </a:r>
            <a:r>
              <a:rPr dirty="0" sz="1200" spc="10">
                <a:latin typeface="Calibri"/>
                <a:cs typeface="Calibri"/>
              </a:rPr>
              <a:t>contributions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community.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10" b="1">
                <a:latin typeface="Calibri"/>
                <a:cs typeface="Calibri"/>
              </a:rPr>
              <a:t>Agenda</a:t>
            </a:r>
            <a:r>
              <a:rPr dirty="0" sz="1200" spc="170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Changes:</a:t>
            </a:r>
            <a:endParaRPr sz="1200">
              <a:latin typeface="Calibri"/>
              <a:cs typeface="Calibri"/>
            </a:endParaRPr>
          </a:p>
          <a:p>
            <a:pPr marL="12700" marR="64135" indent="457200">
              <a:lnSpc>
                <a:spcPct val="101699"/>
              </a:lnSpc>
            </a:pP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10" i="1">
                <a:latin typeface="Calibri"/>
                <a:cs typeface="Calibri"/>
              </a:rPr>
              <a:t> by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Gardner, </a:t>
            </a:r>
            <a:r>
              <a:rPr dirty="0" sz="1200" spc="75" i="1">
                <a:latin typeface="Calibri"/>
                <a:cs typeface="Calibri"/>
              </a:rPr>
              <a:t>second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by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Stanton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to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add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50" i="1">
                <a:latin typeface="Calibri"/>
                <a:cs typeface="Calibri"/>
              </a:rPr>
              <a:t>County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60" i="1">
                <a:latin typeface="Calibri"/>
                <a:cs typeface="Calibri"/>
              </a:rPr>
              <a:t>Commissioner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Brad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55" i="1">
                <a:latin typeface="Calibri"/>
                <a:cs typeface="Calibri"/>
              </a:rPr>
              <a:t>Lubbers</a:t>
            </a:r>
            <a:r>
              <a:rPr dirty="0" sz="1200" spc="20" i="1">
                <a:latin typeface="Calibri"/>
                <a:cs typeface="Calibri"/>
              </a:rPr>
              <a:t> </a:t>
            </a:r>
            <a:r>
              <a:rPr dirty="0" sz="1200" spc="65" i="1">
                <a:latin typeface="Calibri"/>
                <a:cs typeface="Calibri"/>
              </a:rPr>
              <a:t>as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-20" i="1">
                <a:latin typeface="Calibri"/>
                <a:cs typeface="Calibri"/>
              </a:rPr>
              <a:t>item</a:t>
            </a:r>
            <a:r>
              <a:rPr dirty="0" sz="1200" spc="-2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8b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to</a:t>
            </a:r>
            <a:r>
              <a:rPr dirty="0" sz="1200" spc="45" i="1">
                <a:latin typeface="Calibri"/>
                <a:cs typeface="Calibri"/>
              </a:rPr>
              <a:t> </a:t>
            </a:r>
            <a:r>
              <a:rPr dirty="0" sz="1200" spc="55" i="1">
                <a:latin typeface="Calibri"/>
                <a:cs typeface="Calibri"/>
              </a:rPr>
              <a:t>Guest</a:t>
            </a:r>
            <a:r>
              <a:rPr dirty="0" sz="1200" spc="20" i="1">
                <a:latin typeface="Calibri"/>
                <a:cs typeface="Calibri"/>
              </a:rPr>
              <a:t> </a:t>
            </a:r>
            <a:r>
              <a:rPr dirty="0" sz="1200" spc="45" i="1">
                <a:latin typeface="Calibri"/>
                <a:cs typeface="Calibri"/>
              </a:rPr>
              <a:t>Speaker.</a:t>
            </a:r>
            <a:r>
              <a:rPr dirty="0" sz="1200" spc="3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Via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voice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vote,</a:t>
            </a:r>
            <a:r>
              <a:rPr dirty="0" sz="1200" spc="4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motion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carried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unanimously.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 descr="A logo for a city  Description automatically generated with low confidence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3910" y="508967"/>
            <a:ext cx="2376379" cy="10779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71449" y="9347911"/>
            <a:ext cx="4511040" cy="17399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7430" algn="l"/>
                <a:tab pos="1739264" algn="l"/>
                <a:tab pos="2886710" algn="l"/>
                <a:tab pos="3089275" algn="l"/>
              </a:tabLst>
            </a:pP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102</a:t>
            </a:r>
            <a:r>
              <a:rPr dirty="0" sz="1000" spc="10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Butler</a:t>
            </a:r>
            <a:r>
              <a:rPr dirty="0" sz="1000" spc="9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St.</a:t>
            </a:r>
            <a:r>
              <a:rPr dirty="0" sz="1000" spc="12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PO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Box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 spc="-25">
                <a:solidFill>
                  <a:srgbClr val="0076B9"/>
                </a:solidFill>
                <a:latin typeface="Cambria"/>
                <a:cs typeface="Cambria"/>
              </a:rPr>
              <a:t>86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 spc="140">
                <a:solidFill>
                  <a:srgbClr val="004D80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(269)</a:t>
            </a:r>
            <a:r>
              <a:rPr dirty="0" sz="1000" spc="130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857-</a:t>
            </a:r>
            <a:r>
              <a:rPr dirty="0" sz="1000" spc="-20">
                <a:solidFill>
                  <a:srgbClr val="0076B9"/>
                </a:solidFill>
                <a:latin typeface="Cambria"/>
                <a:cs typeface="Cambria"/>
              </a:rPr>
              <a:t>2603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 spc="-10">
                <a:solidFill>
                  <a:srgbClr val="0076B9"/>
                </a:solidFill>
                <a:latin typeface="Cambria"/>
                <a:cs typeface="Cambria"/>
                <a:hlinkClick r:id="rId3"/>
              </a:rPr>
              <a:t>www.SaugatuckCity.com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71449" y="9347911"/>
            <a:ext cx="4511040" cy="17399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7430" algn="l"/>
                <a:tab pos="1739264" algn="l"/>
                <a:tab pos="2886710" algn="l"/>
                <a:tab pos="3089275" algn="l"/>
              </a:tabLst>
            </a:pP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102</a:t>
            </a:r>
            <a:r>
              <a:rPr dirty="0" sz="1000" spc="10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Butler</a:t>
            </a:r>
            <a:r>
              <a:rPr dirty="0" sz="1000" spc="9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St.</a:t>
            </a:r>
            <a:r>
              <a:rPr dirty="0" sz="1000" spc="12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PO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Box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 spc="-25">
                <a:solidFill>
                  <a:srgbClr val="0076B9"/>
                </a:solidFill>
                <a:latin typeface="Cambria"/>
                <a:cs typeface="Cambria"/>
              </a:rPr>
              <a:t>86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 spc="140">
                <a:solidFill>
                  <a:srgbClr val="004D80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(269)</a:t>
            </a:r>
            <a:r>
              <a:rPr dirty="0" sz="1000" spc="130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857-</a:t>
            </a:r>
            <a:r>
              <a:rPr dirty="0" sz="1000" spc="-20">
                <a:solidFill>
                  <a:srgbClr val="0076B9"/>
                </a:solidFill>
                <a:latin typeface="Cambria"/>
                <a:cs typeface="Cambria"/>
              </a:rPr>
              <a:t>2603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 spc="-10">
                <a:solidFill>
                  <a:srgbClr val="0076B9"/>
                </a:solidFill>
                <a:latin typeface="Cambria"/>
                <a:cs typeface="Cambria"/>
                <a:hlinkClick r:id="rId2"/>
              </a:rPr>
              <a:t>www.SaugatuckCity.com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1700" y="621283"/>
            <a:ext cx="6408420" cy="8580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5" b="1">
                <a:latin typeface="Calibri"/>
                <a:cs typeface="Calibri"/>
              </a:rPr>
              <a:t>Selection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Mayor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and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Mayor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Pro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20" b="1">
                <a:latin typeface="Calibri"/>
                <a:cs typeface="Calibri"/>
              </a:rPr>
              <a:t>Tem</a:t>
            </a:r>
            <a:r>
              <a:rPr dirty="0" sz="1200" spc="-20" i="1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asked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nominations:</a:t>
            </a:r>
            <a:endParaRPr sz="1200">
              <a:latin typeface="Calibri"/>
              <a:cs typeface="Calibri"/>
            </a:endParaRPr>
          </a:p>
          <a:p>
            <a:pPr marL="469900" marR="2726055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Motion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50">
                <a:latin typeface="Calibri"/>
                <a:cs typeface="Calibri"/>
              </a:rPr>
              <a:t> Dean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nominate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Anderson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Mayor. </a:t>
            </a:r>
            <a:r>
              <a:rPr dirty="0" sz="1200" spc="10">
                <a:latin typeface="Calibri"/>
                <a:cs typeface="Calibri"/>
              </a:rPr>
              <a:t>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other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nominations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were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received.</a:t>
            </a:r>
            <a:endParaRPr sz="1200">
              <a:latin typeface="Calibri"/>
              <a:cs typeface="Calibri"/>
            </a:endParaRPr>
          </a:p>
          <a:p>
            <a:pPr marL="12700" marR="463550" indent="457200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Anderson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vote: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Via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roll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spc="50" i="1">
                <a:latin typeface="Calibri"/>
                <a:cs typeface="Calibri"/>
              </a:rPr>
              <a:t>call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vote,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carried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6-1.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spc="55" i="1">
                <a:latin typeface="Calibri"/>
                <a:cs typeface="Calibri"/>
              </a:rPr>
              <a:t>Yes: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Anderson,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Clark,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Muncey,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Peterson,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Stanton.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No: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Gardner.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asked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nominations:</a:t>
            </a:r>
            <a:endParaRPr sz="1200">
              <a:latin typeface="Calibri"/>
              <a:cs typeface="Calibri"/>
            </a:endParaRPr>
          </a:p>
          <a:p>
            <a:pPr marL="469900" marR="2031364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Motion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Stanton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nominate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Tem. </a:t>
            </a:r>
            <a:r>
              <a:rPr dirty="0" sz="1200">
                <a:latin typeface="Calibri"/>
                <a:cs typeface="Calibri"/>
              </a:rPr>
              <a:t>Motion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Peterson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nominate Muncey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Tem. </a:t>
            </a:r>
            <a:r>
              <a:rPr dirty="0" sz="1200" spc="10">
                <a:latin typeface="Calibri"/>
                <a:cs typeface="Calibri"/>
              </a:rPr>
              <a:t>No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other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nominations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were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received.</a:t>
            </a:r>
            <a:endParaRPr sz="1200">
              <a:latin typeface="Calibri"/>
              <a:cs typeface="Calibri"/>
            </a:endParaRPr>
          </a:p>
          <a:p>
            <a:pPr marL="12700" marR="177165" indent="457200">
              <a:lnSpc>
                <a:spcPct val="101699"/>
              </a:lnSpc>
            </a:pPr>
            <a:r>
              <a:rPr dirty="0" sz="1200" spc="55">
                <a:latin typeface="Calibri"/>
                <a:cs typeface="Calibri"/>
              </a:rPr>
              <a:t>Clark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vote: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Via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roll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spc="50" i="1">
                <a:latin typeface="Calibri"/>
                <a:cs typeface="Calibri"/>
              </a:rPr>
              <a:t>call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vote,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carried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5-2.</a:t>
            </a:r>
            <a:r>
              <a:rPr dirty="0" sz="1200" spc="60" i="1">
                <a:latin typeface="Calibri"/>
                <a:cs typeface="Calibri"/>
              </a:rPr>
              <a:t> </a:t>
            </a:r>
            <a:r>
              <a:rPr dirty="0" sz="1200" spc="65" i="1">
                <a:latin typeface="Calibri"/>
                <a:cs typeface="Calibri"/>
              </a:rPr>
              <a:t>Yes:</a:t>
            </a:r>
            <a:r>
              <a:rPr dirty="0" sz="1200" spc="6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Anderson,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Clark,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Muncey,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Stanton.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No: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spc="20" i="1">
                <a:latin typeface="Calibri"/>
                <a:cs typeface="Calibri"/>
              </a:rPr>
              <a:t>Peterson,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Gardner.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70" b="1">
                <a:latin typeface="Calibri"/>
                <a:cs typeface="Calibri"/>
              </a:rPr>
              <a:t>Guest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Speakers: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</a:pPr>
            <a:r>
              <a:rPr dirty="0" sz="1200" spc="65">
                <a:latin typeface="Calibri"/>
                <a:cs typeface="Calibri"/>
              </a:rPr>
              <a:t>Lisa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Mize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presented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plans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proposed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warming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station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Rose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Garden,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emphasizing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its </a:t>
            </a:r>
            <a:r>
              <a:rPr dirty="0" sz="1200" spc="20">
                <a:latin typeface="Calibri"/>
                <a:cs typeface="Calibri"/>
              </a:rPr>
              <a:t>carefully considered design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complement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existing </a:t>
            </a:r>
            <a:r>
              <a:rPr dirty="0" sz="1200" spc="55">
                <a:latin typeface="Calibri"/>
                <a:cs typeface="Calibri"/>
              </a:rPr>
              <a:t>landscape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improve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accessibility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 spc="20">
                <a:latin typeface="Calibri"/>
                <a:cs typeface="Calibri"/>
              </a:rPr>
              <a:t>both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residents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visitors</a:t>
            </a:r>
            <a:r>
              <a:rPr dirty="0" sz="1200" spc="10">
                <a:latin typeface="Calibri"/>
                <a:cs typeface="Calibri"/>
              </a:rPr>
              <a:t> throughout</a:t>
            </a:r>
            <a:r>
              <a:rPr dirty="0" sz="1200" spc="20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year,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including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winter.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explained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station’s </a:t>
            </a:r>
            <a:r>
              <a:rPr dirty="0" sz="1200" spc="20">
                <a:latin typeface="Calibri"/>
                <a:cs typeface="Calibri"/>
              </a:rPr>
              <a:t>location 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features,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including low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brickwork,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multiple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new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entryways,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its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elevated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design </a:t>
            </a:r>
            <a:r>
              <a:rPr dirty="0" sz="1200" spc="-25">
                <a:latin typeface="Calibri"/>
                <a:cs typeface="Calibri"/>
              </a:rPr>
              <a:t>to </a:t>
            </a:r>
            <a:r>
              <a:rPr dirty="0" sz="1200" spc="45">
                <a:latin typeface="Calibri"/>
                <a:cs typeface="Calibri"/>
              </a:rPr>
              <a:t>accommodate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people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 </a:t>
            </a:r>
            <a:r>
              <a:rPr dirty="0" sz="1200" spc="20">
                <a:latin typeface="Calibri"/>
                <a:cs typeface="Calibri"/>
              </a:rPr>
              <a:t>mobility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needs.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Lisa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noted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positive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feedback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local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businesses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stakeholders 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mentioned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outreach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ongoing.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assured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council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that</a:t>
            </a:r>
            <a:endParaRPr sz="1200">
              <a:latin typeface="Calibri"/>
              <a:cs typeface="Calibri"/>
            </a:endParaRPr>
          </a:p>
          <a:p>
            <a:pPr marL="12700" marR="96520">
              <a:lnSpc>
                <a:spcPct val="101699"/>
              </a:lnSpc>
              <a:spcBef>
                <a:spcPts val="10"/>
              </a:spcBef>
            </a:pPr>
            <a:r>
              <a:rPr dirty="0" sz="1200" spc="10">
                <a:latin typeface="Calibri"/>
                <a:cs typeface="Calibri"/>
              </a:rPr>
              <a:t>existing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roses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sculptures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would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largely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remain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unaffected,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city’s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maintenance </a:t>
            </a:r>
            <a:r>
              <a:rPr dirty="0" sz="1200" spc="55">
                <a:latin typeface="Calibri"/>
                <a:cs typeface="Calibri"/>
              </a:rPr>
              <a:t>process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would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involve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contracted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landscape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professionals.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Funding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would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come </a:t>
            </a:r>
            <a:r>
              <a:rPr dirty="0" sz="1200" spc="10">
                <a:latin typeface="Calibri"/>
                <a:cs typeface="Calibri"/>
              </a:rPr>
              <a:t>primarily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from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Convention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Visitors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Bureau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(CVB),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additional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donations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possible </a:t>
            </a:r>
            <a:r>
              <a:rPr dirty="0" sz="1200" spc="20">
                <a:latin typeface="Calibri"/>
                <a:cs typeface="Calibri"/>
              </a:rPr>
              <a:t>in-kind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contributions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 materials,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while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final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costs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yet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determined.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12700" marR="66675">
              <a:lnSpc>
                <a:spcPct val="101699"/>
              </a:lnSpc>
            </a:pPr>
            <a:r>
              <a:rPr dirty="0" sz="1200" spc="10">
                <a:latin typeface="Calibri"/>
                <a:cs typeface="Calibri"/>
              </a:rPr>
              <a:t>County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Commissioner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Brad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Lubbers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began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county’s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budget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been </a:t>
            </a:r>
            <a:r>
              <a:rPr dirty="0" sz="1200" spc="10">
                <a:latin typeface="Calibri"/>
                <a:cs typeface="Calibri"/>
              </a:rPr>
              <a:t>finalized,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although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some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from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federal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grants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remains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uncertain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due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federal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budget </a:t>
            </a:r>
            <a:r>
              <a:rPr dirty="0" sz="1200" spc="10">
                <a:latin typeface="Calibri"/>
                <a:cs typeface="Calibri"/>
              </a:rPr>
              <a:t>situation.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celebrated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re-opening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Pier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Cove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collaborative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work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community </a:t>
            </a:r>
            <a:r>
              <a:rPr dirty="0" sz="1200" spc="20">
                <a:latin typeface="Calibri"/>
                <a:cs typeface="Calibri"/>
              </a:rPr>
              <a:t>volunteers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public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agencies.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Lubbers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announced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official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dissolution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county’s </a:t>
            </a:r>
            <a:r>
              <a:rPr dirty="0" sz="1200" spc="50">
                <a:latin typeface="Calibri"/>
                <a:cs typeface="Calibri"/>
              </a:rPr>
              <a:t>Economic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Development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Commission,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noting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its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function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now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performed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Lakeshore </a:t>
            </a:r>
            <a:r>
              <a:rPr dirty="0" sz="1200" spc="20">
                <a:latin typeface="Calibri"/>
                <a:cs typeface="Calibri"/>
              </a:rPr>
              <a:t>Advantage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Tourist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Council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continues</a:t>
            </a:r>
            <a:r>
              <a:rPr dirty="0" sz="1200" spc="1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serve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 region’s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economic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needs.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5">
                <a:latin typeface="Calibri"/>
                <a:cs typeface="Calibri"/>
              </a:rPr>
              <a:t>He </a:t>
            </a:r>
            <a:r>
              <a:rPr dirty="0" sz="1200" spc="45">
                <a:latin typeface="Calibri"/>
                <a:cs typeface="Calibri"/>
              </a:rPr>
              <a:t>commended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Sara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team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winning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state-level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emergency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management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award.</a:t>
            </a:r>
            <a:endParaRPr sz="1200">
              <a:latin typeface="Calibri"/>
              <a:cs typeface="Calibri"/>
            </a:endParaRPr>
          </a:p>
          <a:p>
            <a:pPr marL="12700" marR="57785">
              <a:lnSpc>
                <a:spcPct val="101699"/>
              </a:lnSpc>
            </a:pPr>
            <a:r>
              <a:rPr dirty="0" sz="1200" spc="10">
                <a:latin typeface="Calibri"/>
                <a:cs typeface="Calibri"/>
              </a:rPr>
              <a:t>Finally,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Lubbers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provided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update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“123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Net”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broadband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project,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explaining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most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county’s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connectivity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upgrades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are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nearly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finished,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scheduled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completion</a:t>
            </a:r>
            <a:endParaRPr sz="1200">
              <a:latin typeface="Calibri"/>
              <a:cs typeface="Calibri"/>
            </a:endParaRPr>
          </a:p>
          <a:p>
            <a:pPr marL="12700" marR="106045">
              <a:lnSpc>
                <a:spcPct val="101699"/>
              </a:lnSpc>
              <a:spcBef>
                <a:spcPts val="10"/>
              </a:spcBef>
            </a:pPr>
            <a:r>
              <a:rPr dirty="0" sz="1200" spc="10">
                <a:latin typeface="Calibri"/>
                <a:cs typeface="Calibri"/>
              </a:rPr>
              <a:t>last,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due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existing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service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overlaps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some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service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providers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withdrawing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from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previous </a:t>
            </a:r>
            <a:r>
              <a:rPr dirty="0" sz="1200" spc="20">
                <a:latin typeface="Calibri"/>
                <a:cs typeface="Calibri"/>
              </a:rPr>
              <a:t>commitments.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ended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congratulating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recently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re-</a:t>
            </a:r>
            <a:r>
              <a:rPr dirty="0" sz="1200" spc="20">
                <a:latin typeface="Calibri"/>
                <a:cs typeface="Calibri"/>
              </a:rPr>
              <a:t>elected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council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members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expressing </a:t>
            </a:r>
            <a:r>
              <a:rPr dirty="0" sz="1200" spc="20">
                <a:latin typeface="Calibri"/>
                <a:cs typeface="Calibri"/>
              </a:rPr>
              <a:t>appreciation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their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dedication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public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service.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65" b="1">
                <a:latin typeface="Calibri"/>
                <a:cs typeface="Calibri"/>
              </a:rPr>
              <a:t>Public</a:t>
            </a:r>
            <a:r>
              <a:rPr dirty="0" sz="1200" spc="60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Comment </a:t>
            </a:r>
            <a:r>
              <a:rPr dirty="0" sz="1200" spc="10" b="1">
                <a:latin typeface="Calibri"/>
                <a:cs typeface="Calibri"/>
              </a:rPr>
              <a:t>on</a:t>
            </a:r>
            <a:r>
              <a:rPr dirty="0" sz="1200" spc="65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Agenda</a:t>
            </a:r>
            <a:r>
              <a:rPr dirty="0" sz="1200" spc="60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Item</a:t>
            </a:r>
            <a:r>
              <a:rPr dirty="0" sz="1200" spc="75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Only</a:t>
            </a:r>
            <a:r>
              <a:rPr dirty="0" sz="1200" spc="10">
                <a:latin typeface="Calibri"/>
                <a:cs typeface="Calibri"/>
              </a:rPr>
              <a:t>: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70" b="1">
                <a:latin typeface="Calibri"/>
                <a:cs typeface="Calibri"/>
              </a:rPr>
              <a:t>Consent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Agenda:</a:t>
            </a:r>
            <a:endParaRPr sz="1200">
              <a:latin typeface="Calibri"/>
              <a:cs typeface="Calibri"/>
            </a:endParaRPr>
          </a:p>
          <a:p>
            <a:pPr marL="638175" indent="-168275">
              <a:lnSpc>
                <a:spcPct val="100000"/>
              </a:lnSpc>
              <a:spcBef>
                <a:spcPts val="25"/>
              </a:spcBef>
              <a:buFont typeface="Calibri"/>
              <a:buAutoNum type="alphaUcPeriod"/>
              <a:tabLst>
                <a:tab pos="638175" algn="l"/>
              </a:tabLst>
            </a:pPr>
            <a:r>
              <a:rPr dirty="0" sz="1200">
                <a:latin typeface="Calibri"/>
                <a:cs typeface="Calibri"/>
              </a:rPr>
              <a:t>Approval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Council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Regular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Minutes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October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27,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2025.</a:t>
            </a:r>
            <a:endParaRPr sz="1200">
              <a:latin typeface="Calibri"/>
              <a:cs typeface="Calibri"/>
            </a:endParaRPr>
          </a:p>
          <a:p>
            <a:pPr marL="638810" indent="-168910">
              <a:lnSpc>
                <a:spcPct val="100000"/>
              </a:lnSpc>
              <a:spcBef>
                <a:spcPts val="25"/>
              </a:spcBef>
              <a:buFont typeface="Calibri"/>
              <a:buAutoNum type="alphaUcPeriod"/>
              <a:tabLst>
                <a:tab pos="638810" algn="l"/>
              </a:tabLst>
            </a:pPr>
            <a:r>
              <a:rPr dirty="0" sz="1200" spc="55">
                <a:latin typeface="Calibri"/>
                <a:cs typeface="Calibri"/>
              </a:rPr>
              <a:t>Special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Event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–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Veterans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Celebration.</a:t>
            </a:r>
            <a:endParaRPr sz="1200">
              <a:latin typeface="Calibri"/>
              <a:cs typeface="Calibri"/>
            </a:endParaRPr>
          </a:p>
          <a:p>
            <a:pPr marL="652145" indent="-182245">
              <a:lnSpc>
                <a:spcPct val="100000"/>
              </a:lnSpc>
              <a:spcBef>
                <a:spcPts val="25"/>
              </a:spcBef>
              <a:buFont typeface="Calibri"/>
              <a:buAutoNum type="alphaUcPeriod"/>
              <a:tabLst>
                <a:tab pos="652145" algn="l"/>
              </a:tabLst>
            </a:pPr>
            <a:r>
              <a:rPr dirty="0" sz="1200" spc="55">
                <a:latin typeface="Calibri"/>
                <a:cs typeface="Calibri"/>
              </a:rPr>
              <a:t>Special</a:t>
            </a:r>
            <a:r>
              <a:rPr dirty="0" sz="1200">
                <a:latin typeface="Calibri"/>
                <a:cs typeface="Calibri"/>
              </a:rPr>
              <a:t> Event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–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Christmas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Lighting.</a:t>
            </a:r>
            <a:endParaRPr sz="1200">
              <a:latin typeface="Calibri"/>
              <a:cs typeface="Calibri"/>
            </a:endParaRPr>
          </a:p>
          <a:p>
            <a:pPr marL="652145" indent="-182245">
              <a:lnSpc>
                <a:spcPct val="100000"/>
              </a:lnSpc>
              <a:spcBef>
                <a:spcPts val="20"/>
              </a:spcBef>
              <a:buFont typeface="Calibri"/>
              <a:buAutoNum type="alphaUcPeriod"/>
              <a:tabLst>
                <a:tab pos="652145" algn="l"/>
              </a:tabLst>
            </a:pPr>
            <a:r>
              <a:rPr dirty="0" sz="1200" spc="55">
                <a:latin typeface="Calibri"/>
                <a:cs typeface="Calibri"/>
              </a:rPr>
              <a:t>Special</a:t>
            </a:r>
            <a:r>
              <a:rPr dirty="0" sz="1200">
                <a:latin typeface="Calibri"/>
                <a:cs typeface="Calibri"/>
              </a:rPr>
              <a:t> Event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–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Christmas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Parade.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71449" y="9347911"/>
            <a:ext cx="4511040" cy="17399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7430" algn="l"/>
                <a:tab pos="1739264" algn="l"/>
                <a:tab pos="2886710" algn="l"/>
                <a:tab pos="3089275" algn="l"/>
              </a:tabLst>
            </a:pP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102</a:t>
            </a:r>
            <a:r>
              <a:rPr dirty="0" sz="1000" spc="10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Butler</a:t>
            </a:r>
            <a:r>
              <a:rPr dirty="0" sz="1000" spc="9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St.</a:t>
            </a:r>
            <a:r>
              <a:rPr dirty="0" sz="1000" spc="12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PO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Box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 spc="-25">
                <a:solidFill>
                  <a:srgbClr val="0076B9"/>
                </a:solidFill>
                <a:latin typeface="Cambria"/>
                <a:cs typeface="Cambria"/>
              </a:rPr>
              <a:t>86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 spc="140">
                <a:solidFill>
                  <a:srgbClr val="004D80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(269)</a:t>
            </a:r>
            <a:r>
              <a:rPr dirty="0" sz="1000" spc="130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857-</a:t>
            </a:r>
            <a:r>
              <a:rPr dirty="0" sz="1000" spc="-20">
                <a:solidFill>
                  <a:srgbClr val="0076B9"/>
                </a:solidFill>
                <a:latin typeface="Cambria"/>
                <a:cs typeface="Cambria"/>
              </a:rPr>
              <a:t>2603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 spc="-10">
                <a:solidFill>
                  <a:srgbClr val="0076B9"/>
                </a:solidFill>
                <a:latin typeface="Cambria"/>
                <a:cs typeface="Cambria"/>
                <a:hlinkClick r:id="rId2"/>
              </a:rPr>
              <a:t>www.SaugatuckCity.com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1700" y="435356"/>
            <a:ext cx="6426200" cy="8394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71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10" i="1">
                <a:latin typeface="Calibri"/>
                <a:cs typeface="Calibri"/>
              </a:rPr>
              <a:t> by Gardner,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75" i="1">
                <a:latin typeface="Calibri"/>
                <a:cs typeface="Calibri"/>
              </a:rPr>
              <a:t>second</a:t>
            </a:r>
            <a:r>
              <a:rPr dirty="0" sz="1200" spc="10" i="1">
                <a:latin typeface="Calibri"/>
                <a:cs typeface="Calibri"/>
              </a:rPr>
              <a:t> by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55" i="1">
                <a:latin typeface="Calibri"/>
                <a:cs typeface="Calibri"/>
              </a:rPr>
              <a:t>Clark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to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approve</a:t>
            </a:r>
            <a:r>
              <a:rPr dirty="0" sz="1200" spc="3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the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55" i="1">
                <a:latin typeface="Calibri"/>
                <a:cs typeface="Calibri"/>
              </a:rPr>
              <a:t>consent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agenda </a:t>
            </a:r>
            <a:r>
              <a:rPr dirty="0" sz="1200" spc="65" i="1">
                <a:latin typeface="Calibri"/>
                <a:cs typeface="Calibri"/>
              </a:rPr>
              <a:t>as</a:t>
            </a:r>
            <a:r>
              <a:rPr dirty="0" sz="1200" spc="3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presented.</a:t>
            </a:r>
            <a:endParaRPr sz="12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</a:pPr>
            <a:r>
              <a:rPr dirty="0" sz="1200" i="1">
                <a:latin typeface="Calibri"/>
                <a:cs typeface="Calibri"/>
              </a:rPr>
              <a:t>Via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roll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spc="50" i="1">
                <a:latin typeface="Calibri"/>
                <a:cs typeface="Calibri"/>
              </a:rPr>
              <a:t>call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vote,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carried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unanimously.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55" b="1">
                <a:latin typeface="Calibri"/>
                <a:cs typeface="Calibri"/>
              </a:rPr>
              <a:t>Staff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50" b="1">
                <a:latin typeface="Calibri"/>
                <a:cs typeface="Calibri"/>
              </a:rPr>
              <a:t>Reports,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Boards,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80" b="1">
                <a:latin typeface="Calibri"/>
                <a:cs typeface="Calibri"/>
              </a:rPr>
              <a:t>Commissions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&amp;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Committees: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Reports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provided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staff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board,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commission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&amp;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committee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members.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Fire</a:t>
            </a:r>
            <a:r>
              <a:rPr dirty="0" sz="1200" spc="7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District</a:t>
            </a:r>
            <a:r>
              <a:rPr dirty="0" sz="1200" spc="7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Administration: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55">
                <a:latin typeface="Calibri"/>
                <a:cs typeface="Calibri"/>
              </a:rPr>
              <a:t>Dan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Fox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representing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fire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district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administrative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board,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reported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usual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monthly</a:t>
            </a:r>
            <a:endParaRPr sz="1200">
              <a:latin typeface="Calibri"/>
              <a:cs typeface="Calibri"/>
            </a:endParaRPr>
          </a:p>
          <a:p>
            <a:pPr marL="12700" marR="62865">
              <a:lnSpc>
                <a:spcPct val="101699"/>
              </a:lnSpc>
              <a:spcBef>
                <a:spcPts val="15"/>
              </a:spcBef>
            </a:pPr>
            <a:r>
              <a:rPr dirty="0" sz="1200" spc="45">
                <a:latin typeface="Calibri"/>
                <a:cs typeface="Calibri"/>
              </a:rPr>
              <a:t>statistics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were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delayed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shared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several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noteworthy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operational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updates.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highlighted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 spc="45">
                <a:latin typeface="Calibri"/>
                <a:cs typeface="Calibri"/>
              </a:rPr>
              <a:t>increase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marine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responses—</a:t>
            </a:r>
            <a:r>
              <a:rPr dirty="0" sz="1200">
                <a:latin typeface="Calibri"/>
                <a:cs typeface="Calibri"/>
              </a:rPr>
              <a:t>especially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calls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boats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distress—emphasizing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fire </a:t>
            </a:r>
            <a:r>
              <a:rPr dirty="0" sz="1200" spc="20">
                <a:latin typeface="Calibri"/>
                <a:cs typeface="Calibri"/>
              </a:rPr>
              <a:t>district's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critical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role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when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other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agencies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unavailable.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discussed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district’s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shared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use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drone,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which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become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vital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person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searches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public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safety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operations.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also </a:t>
            </a:r>
            <a:r>
              <a:rPr dirty="0" sz="1200" spc="10">
                <a:latin typeface="Calibri"/>
                <a:cs typeface="Calibri"/>
              </a:rPr>
              <a:t>explained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recent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rise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emergency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responses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triggered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iPhone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auto-</a:t>
            </a:r>
            <a:r>
              <a:rPr dirty="0" sz="1200" spc="65">
                <a:latin typeface="Calibri"/>
                <a:cs typeface="Calibri"/>
              </a:rPr>
              <a:t>calls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after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5">
                <a:latin typeface="Calibri"/>
                <a:cs typeface="Calibri"/>
              </a:rPr>
              <a:t>car </a:t>
            </a:r>
            <a:r>
              <a:rPr dirty="0" sz="1200" spc="20">
                <a:latin typeface="Calibri"/>
                <a:cs typeface="Calibri"/>
              </a:rPr>
              <a:t>rollovers.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Dan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ended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recommendation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review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Rose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fire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pit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safety, </a:t>
            </a:r>
            <a:r>
              <a:rPr dirty="0" sz="1200" spc="20">
                <a:latin typeface="Calibri"/>
                <a:cs typeface="Calibri"/>
              </a:rPr>
              <a:t>especially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considering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children,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public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planning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efforts.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20" b="1">
                <a:latin typeface="Calibri"/>
                <a:cs typeface="Calibri"/>
              </a:rPr>
              <a:t>Interurban</a:t>
            </a:r>
            <a:r>
              <a:rPr dirty="0" sz="1200" spc="13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Board:</a:t>
            </a:r>
            <a:endParaRPr sz="1200">
              <a:latin typeface="Calibri"/>
              <a:cs typeface="Calibri"/>
            </a:endParaRPr>
          </a:p>
          <a:p>
            <a:pPr marL="12700" marR="31115">
              <a:lnSpc>
                <a:spcPct val="101699"/>
              </a:lnSpc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Muncey's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Interurban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highlighted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record-breaking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ridership,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7,366 </a:t>
            </a:r>
            <a:r>
              <a:rPr dirty="0" sz="1200" spc="10">
                <a:latin typeface="Calibri"/>
                <a:cs typeface="Calibri"/>
              </a:rPr>
              <a:t>riders in September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(up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from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5,735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year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earlier)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total of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88,959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 </a:t>
            </a:r>
            <a:r>
              <a:rPr dirty="0" sz="1200" spc="50">
                <a:latin typeface="Calibri"/>
                <a:cs typeface="Calibri"/>
              </a:rPr>
              <a:t>fiscal</a:t>
            </a:r>
            <a:r>
              <a:rPr dirty="0" sz="1200" spc="10">
                <a:latin typeface="Calibri"/>
                <a:cs typeface="Calibri"/>
              </a:rPr>
              <a:t> year—</a:t>
            </a:r>
            <a:r>
              <a:rPr dirty="0" sz="1200" spc="-10">
                <a:latin typeface="Calibri"/>
                <a:cs typeface="Calibri"/>
              </a:rPr>
              <a:t>almost </a:t>
            </a:r>
            <a:r>
              <a:rPr dirty="0" sz="1200" spc="10">
                <a:latin typeface="Calibri"/>
                <a:cs typeface="Calibri"/>
              </a:rPr>
              <a:t>16,000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more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previous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record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set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2019.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Strong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usage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was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Laketown </a:t>
            </a:r>
            <a:r>
              <a:rPr dirty="0" sz="1200" spc="10">
                <a:latin typeface="Calibri"/>
                <a:cs typeface="Calibri"/>
              </a:rPr>
              <a:t>Township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Fennville,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leading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increased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expenses.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federal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grant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cutbacks,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Interurban </a:t>
            </a:r>
            <a:r>
              <a:rPr dirty="0" sz="1200" spc="10">
                <a:latin typeface="Calibri"/>
                <a:cs typeface="Calibri"/>
              </a:rPr>
              <a:t>may need 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use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its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reserves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2026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budget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unless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more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found.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 </a:t>
            </a:r>
            <a:r>
              <a:rPr dirty="0" sz="1200" spc="50">
                <a:latin typeface="Calibri"/>
                <a:cs typeface="Calibri"/>
              </a:rPr>
              <a:t>address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budget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1699"/>
              </a:lnSpc>
              <a:spcBef>
                <a:spcPts val="15"/>
              </a:spcBef>
            </a:pPr>
            <a:r>
              <a:rPr dirty="0" sz="1200" spc="50">
                <a:latin typeface="Calibri"/>
                <a:cs typeface="Calibri"/>
              </a:rPr>
              <a:t>concerns,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plan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request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tax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millage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increase,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returning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1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mill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from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current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.05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mills. </a:t>
            </a:r>
            <a:r>
              <a:rPr dirty="0" sz="1200" spc="20">
                <a:latin typeface="Calibri"/>
                <a:cs typeface="Calibri"/>
              </a:rPr>
              <a:t>Fall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hours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are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now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7am–7pm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weekdays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9am–7pm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weekends.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Employees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received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3% </a:t>
            </a:r>
            <a:r>
              <a:rPr dirty="0" sz="1200" spc="50">
                <a:latin typeface="Calibri"/>
                <a:cs typeface="Calibri"/>
              </a:rPr>
              <a:t>cost-</a:t>
            </a:r>
            <a:r>
              <a:rPr dirty="0" sz="1200">
                <a:latin typeface="Calibri"/>
                <a:cs typeface="Calibri"/>
              </a:rPr>
              <a:t>of-living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wage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35">
                <a:latin typeface="Calibri"/>
                <a:cs typeface="Calibri"/>
              </a:rPr>
              <a:t>increase.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60" b="1">
                <a:latin typeface="Calibri"/>
                <a:cs typeface="Calibri"/>
              </a:rPr>
              <a:t>Kalamazoo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Lake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Sewer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&amp;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Water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Authority:</a:t>
            </a:r>
            <a:endParaRPr sz="1200">
              <a:latin typeface="Calibri"/>
              <a:cs typeface="Calibri"/>
            </a:endParaRPr>
          </a:p>
          <a:p>
            <a:pPr marL="12700" marR="31115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Kalamazoo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Lake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Sewer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&amp;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Water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Authority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following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updates:</a:t>
            </a:r>
            <a:r>
              <a:rPr dirty="0" sz="1200" spc="10">
                <a:latin typeface="Calibri"/>
                <a:cs typeface="Calibri"/>
              </a:rPr>
              <a:t> There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service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line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break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Park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Street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caused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directional </a:t>
            </a:r>
            <a:r>
              <a:rPr dirty="0" sz="1200" spc="20">
                <a:latin typeface="Calibri"/>
                <a:cs typeface="Calibri"/>
              </a:rPr>
              <a:t>drilling,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which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contributed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ongoing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staffing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shortages.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authority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promptly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hired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interim </a:t>
            </a:r>
            <a:r>
              <a:rPr dirty="0" sz="1200" spc="10">
                <a:latin typeface="Calibri"/>
                <a:cs typeface="Calibri"/>
              </a:rPr>
              <a:t>facility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administrator,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who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now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handling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urgent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operational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administrative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needs,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including </a:t>
            </a:r>
            <a:r>
              <a:rPr dirty="0" sz="1200" spc="10">
                <a:latin typeface="Calibri"/>
                <a:cs typeface="Calibri"/>
              </a:rPr>
              <a:t>work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90">
                <a:latin typeface="Calibri"/>
                <a:cs typeface="Calibri"/>
              </a:rPr>
              <a:t>SRF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grant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preparing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upcoming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fiscal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year.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searching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a </a:t>
            </a:r>
            <a:r>
              <a:rPr dirty="0" sz="1200" spc="10">
                <a:latin typeface="Calibri"/>
                <a:cs typeface="Calibri"/>
              </a:rPr>
              <a:t>permanent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administrator;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decision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expected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late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January.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Their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next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board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meeting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will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be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17th,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where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creating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official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bylaws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discussed.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60" b="1">
                <a:latin typeface="Calibri"/>
                <a:cs typeface="Calibri"/>
              </a:rPr>
              <a:t>Kalamazoo</a:t>
            </a:r>
            <a:r>
              <a:rPr dirty="0" sz="1200" spc="45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Lake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Harbor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Authority:</a:t>
            </a:r>
            <a:endParaRPr sz="1200">
              <a:latin typeface="Calibri"/>
              <a:cs typeface="Calibri"/>
            </a:endParaRPr>
          </a:p>
          <a:p>
            <a:pPr marL="12700" marR="210820">
              <a:lnSpc>
                <a:spcPct val="101699"/>
              </a:lnSpc>
              <a:spcBef>
                <a:spcPts val="10"/>
              </a:spcBef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Peterson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reported </a:t>
            </a:r>
            <a:r>
              <a:rPr dirty="0" sz="1200" spc="2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Kalamazoo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Lake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Harbor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Authority’s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meeting </a:t>
            </a:r>
            <a:r>
              <a:rPr dirty="0" sz="1200" spc="50">
                <a:latin typeface="Calibri"/>
                <a:cs typeface="Calibri"/>
              </a:rPr>
              <a:t>lacked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quorum,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official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actions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were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taken,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but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members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still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informally.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They </a:t>
            </a:r>
            <a:r>
              <a:rPr dirty="0" sz="1200" spc="10">
                <a:latin typeface="Calibri"/>
                <a:cs typeface="Calibri"/>
              </a:rPr>
              <a:t>received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local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Superfund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site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ongoing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concerns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about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securing </a:t>
            </a:r>
            <a:r>
              <a:rPr dirty="0" sz="1200" spc="10">
                <a:latin typeface="Calibri"/>
                <a:cs typeface="Calibri"/>
              </a:rPr>
              <a:t>future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dredging,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available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money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 </a:t>
            </a:r>
            <a:r>
              <a:rPr dirty="0" sz="1200" spc="10">
                <a:latin typeface="Calibri"/>
                <a:cs typeface="Calibri"/>
              </a:rPr>
              <a:t>limited.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Current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water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levels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dropping, </a:t>
            </a:r>
            <a:r>
              <a:rPr dirty="0" sz="1200">
                <a:latin typeface="Calibri"/>
                <a:cs typeface="Calibri"/>
              </a:rPr>
              <a:t>increasing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concerns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harbor,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little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outside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funding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address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dredging </a:t>
            </a:r>
            <a:r>
              <a:rPr dirty="0" sz="1200">
                <a:latin typeface="Calibri"/>
                <a:cs typeface="Calibri"/>
              </a:rPr>
              <a:t>needs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next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official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will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Saugatuck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authority’s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recent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rotation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Township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hosting.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10" b="1">
                <a:latin typeface="Calibri"/>
                <a:cs typeface="Calibri"/>
              </a:rPr>
              <a:t>Zoning</a:t>
            </a:r>
            <a:r>
              <a:rPr dirty="0" sz="1200" spc="60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Board</a:t>
            </a:r>
            <a:r>
              <a:rPr dirty="0" sz="1200" spc="70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of</a:t>
            </a:r>
            <a:r>
              <a:rPr dirty="0" sz="1200" spc="70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Appeals</a:t>
            </a:r>
            <a:r>
              <a:rPr dirty="0" sz="1200" spc="60">
                <a:latin typeface="Calibri"/>
                <a:cs typeface="Calibri"/>
              </a:rPr>
              <a:t>: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71449" y="9347911"/>
            <a:ext cx="4511040" cy="17399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7430" algn="l"/>
                <a:tab pos="1739264" algn="l"/>
                <a:tab pos="2886710" algn="l"/>
                <a:tab pos="3089275" algn="l"/>
              </a:tabLst>
            </a:pP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102</a:t>
            </a:r>
            <a:r>
              <a:rPr dirty="0" sz="1000" spc="10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Butler</a:t>
            </a:r>
            <a:r>
              <a:rPr dirty="0" sz="1000" spc="9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St.</a:t>
            </a:r>
            <a:r>
              <a:rPr dirty="0" sz="1000" spc="12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PO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Box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 spc="-25">
                <a:solidFill>
                  <a:srgbClr val="0076B9"/>
                </a:solidFill>
                <a:latin typeface="Cambria"/>
                <a:cs typeface="Cambria"/>
              </a:rPr>
              <a:t>86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 spc="140">
                <a:solidFill>
                  <a:srgbClr val="004D80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(269)</a:t>
            </a:r>
            <a:r>
              <a:rPr dirty="0" sz="1000" spc="130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857-</a:t>
            </a:r>
            <a:r>
              <a:rPr dirty="0" sz="1000" spc="-20">
                <a:solidFill>
                  <a:srgbClr val="0076B9"/>
                </a:solidFill>
                <a:latin typeface="Cambria"/>
                <a:cs typeface="Cambria"/>
              </a:rPr>
              <a:t>2603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 spc="-10">
                <a:solidFill>
                  <a:srgbClr val="0076B9"/>
                </a:solidFill>
                <a:latin typeface="Cambria"/>
                <a:cs typeface="Cambria"/>
                <a:hlinkClick r:id="rId2"/>
              </a:rPr>
              <a:t>www.SaugatuckCity.com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1700" y="435356"/>
            <a:ext cx="6362700" cy="8394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 b="1">
                <a:latin typeface="Calibri"/>
                <a:cs typeface="Calibri"/>
              </a:rPr>
              <a:t>Historic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District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Commission</a:t>
            </a:r>
            <a:r>
              <a:rPr dirty="0" sz="1200" spc="6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452120">
              <a:lnSpc>
                <a:spcPct val="101699"/>
              </a:lnSpc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Russ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Gardner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reported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November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6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Historic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District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meeting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5">
                <a:latin typeface="Calibri"/>
                <a:cs typeface="Calibri"/>
              </a:rPr>
              <a:t>was </a:t>
            </a:r>
            <a:r>
              <a:rPr dirty="0" sz="1200" spc="50">
                <a:latin typeface="Calibri"/>
                <a:cs typeface="Calibri"/>
              </a:rPr>
              <a:t>canceled.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next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55">
                <a:latin typeface="Calibri"/>
                <a:cs typeface="Calibri"/>
              </a:rPr>
              <a:t> 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scheduled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Thursday,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December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6pm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40">
                <a:latin typeface="Calibri"/>
                <a:cs typeface="Calibri"/>
              </a:rPr>
              <a:t>Hall.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20" b="1">
                <a:latin typeface="Calibri"/>
                <a:cs typeface="Calibri"/>
              </a:rPr>
              <a:t>Planning</a:t>
            </a:r>
            <a:r>
              <a:rPr dirty="0" sz="1200" spc="90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Commission:</a:t>
            </a:r>
            <a:r>
              <a:rPr dirty="0" sz="1200" spc="95" b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70" b="1">
                <a:latin typeface="Calibri"/>
                <a:cs typeface="Calibri"/>
              </a:rPr>
              <a:t>Parks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&amp;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Public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50" b="1">
                <a:latin typeface="Calibri"/>
                <a:cs typeface="Calibri"/>
              </a:rPr>
              <a:t>Works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50" b="1">
                <a:latin typeface="Calibri"/>
                <a:cs typeface="Calibri"/>
              </a:rPr>
              <a:t>Committee: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Stanton </a:t>
            </a:r>
            <a:r>
              <a:rPr dirty="0" sz="1200" spc="10">
                <a:latin typeface="Calibri"/>
                <a:cs typeface="Calibri"/>
              </a:rPr>
              <a:t>reported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Parks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Public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Works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board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received 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selected </a:t>
            </a:r>
            <a:r>
              <a:rPr dirty="0" sz="1200" spc="5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marL="12700" marR="114300">
              <a:lnSpc>
                <a:spcPct val="101699"/>
              </a:lnSpc>
              <a:spcBef>
                <a:spcPts val="10"/>
              </a:spcBef>
            </a:pPr>
            <a:r>
              <a:rPr dirty="0" sz="1200" spc="10">
                <a:latin typeface="Calibri"/>
                <a:cs typeface="Calibri"/>
              </a:rPr>
              <a:t>bid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invasive</a:t>
            </a:r>
            <a:r>
              <a:rPr dirty="0" sz="1200" spc="60">
                <a:latin typeface="Calibri"/>
                <a:cs typeface="Calibri"/>
              </a:rPr>
              <a:t> species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management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improved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signage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Harbor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Natural </a:t>
            </a:r>
            <a:r>
              <a:rPr dirty="0" sz="1200" spc="20">
                <a:latin typeface="Calibri"/>
                <a:cs typeface="Calibri"/>
              </a:rPr>
              <a:t>Area,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proposals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reviewed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upcoming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workshop.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also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highlighted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 </a:t>
            </a:r>
            <a:r>
              <a:rPr dirty="0" sz="1200">
                <a:latin typeface="Calibri"/>
                <a:cs typeface="Calibri"/>
              </a:rPr>
              <a:t>upcoming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Water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Smart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landscaping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event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hosted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110">
                <a:latin typeface="Calibri"/>
                <a:cs typeface="Calibri"/>
              </a:rPr>
              <a:t>ODC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Network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Allegan </a:t>
            </a:r>
            <a:r>
              <a:rPr dirty="0" sz="1200" spc="20">
                <a:latin typeface="Calibri"/>
                <a:cs typeface="Calibri"/>
              </a:rPr>
              <a:t>Conservation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District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November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18,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emphasizing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importance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environmentally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friendly </a:t>
            </a:r>
            <a:r>
              <a:rPr dirty="0" sz="1200" spc="30">
                <a:latin typeface="Calibri"/>
                <a:cs typeface="Calibri"/>
              </a:rPr>
              <a:t>landscaping,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especially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near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local </a:t>
            </a:r>
            <a:r>
              <a:rPr dirty="0" sz="1200" spc="-10">
                <a:latin typeface="Calibri"/>
                <a:cs typeface="Calibri"/>
              </a:rPr>
              <a:t>waterways.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b="1">
                <a:latin typeface="Calibri"/>
                <a:cs typeface="Calibri"/>
              </a:rPr>
              <a:t>Tri-</a:t>
            </a:r>
            <a:r>
              <a:rPr dirty="0" sz="1200" spc="60" b="1">
                <a:latin typeface="Calibri"/>
                <a:cs typeface="Calibri"/>
              </a:rPr>
              <a:t>Community</a:t>
            </a:r>
            <a:r>
              <a:rPr dirty="0" sz="1200" spc="9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Non-Motorized</a:t>
            </a:r>
            <a:r>
              <a:rPr dirty="0" sz="1200" spc="1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Trail</a:t>
            </a:r>
            <a:r>
              <a:rPr dirty="0" sz="1200" spc="11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Study</a:t>
            </a:r>
            <a:r>
              <a:rPr dirty="0" sz="1200" spc="90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Committee:</a:t>
            </a:r>
            <a:r>
              <a:rPr dirty="0" sz="1200" spc="100" b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10" b="1">
                <a:latin typeface="Calibri"/>
                <a:cs typeface="Calibri"/>
              </a:rPr>
              <a:t>Water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90" b="1">
                <a:latin typeface="Calibri"/>
                <a:cs typeface="Calibri"/>
              </a:rPr>
              <a:t>Systems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45" b="1">
                <a:latin typeface="Calibri"/>
                <a:cs typeface="Calibri"/>
              </a:rPr>
              <a:t>Operations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Contract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Advisory</a:t>
            </a:r>
            <a:r>
              <a:rPr dirty="0" sz="1200" spc="40" b="1">
                <a:latin typeface="Calibri"/>
                <a:cs typeface="Calibri"/>
              </a:rPr>
              <a:t> </a:t>
            </a:r>
            <a:r>
              <a:rPr dirty="0" sz="1200" spc="50" b="1">
                <a:latin typeface="Calibri"/>
                <a:cs typeface="Calibri"/>
              </a:rPr>
              <a:t>Committee:</a:t>
            </a:r>
            <a:endParaRPr sz="1200">
              <a:latin typeface="Calibri"/>
              <a:cs typeface="Calibri"/>
            </a:endParaRPr>
          </a:p>
          <a:p>
            <a:pPr marL="12700" marR="260350">
              <a:lnSpc>
                <a:spcPct val="101699"/>
              </a:lnSpc>
            </a:pPr>
            <a:r>
              <a:rPr dirty="0" sz="1200" spc="45">
                <a:latin typeface="Calibri"/>
                <a:cs typeface="Calibri"/>
              </a:rPr>
              <a:t>Councilmember </a:t>
            </a:r>
            <a:r>
              <a:rPr dirty="0" sz="1200">
                <a:latin typeface="Calibri"/>
                <a:cs typeface="Calibri"/>
              </a:rPr>
              <a:t>Gardner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updated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council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previous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Friday</a:t>
            </a:r>
            <a:r>
              <a:rPr dirty="0" sz="1200" spc="65">
                <a:latin typeface="Calibri"/>
                <a:cs typeface="Calibri"/>
              </a:rPr>
              <a:t> discussed </a:t>
            </a:r>
            <a:r>
              <a:rPr dirty="0" sz="1200" spc="-10">
                <a:latin typeface="Calibri"/>
                <a:cs typeface="Calibri"/>
              </a:rPr>
              <a:t>recent </a:t>
            </a:r>
            <a:r>
              <a:rPr dirty="0" sz="1200" spc="50">
                <a:latin typeface="Calibri"/>
                <a:cs typeface="Calibri"/>
              </a:rPr>
              <a:t>changes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Kal-</a:t>
            </a:r>
            <a:r>
              <a:rPr dirty="0" sz="1200" spc="50">
                <a:latin typeface="Calibri"/>
                <a:cs typeface="Calibri"/>
              </a:rPr>
              <a:t>Lake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another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scheduled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two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weeks.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20" b="1">
                <a:latin typeface="Calibri"/>
                <a:cs typeface="Calibri"/>
              </a:rPr>
              <a:t>Wildlife</a:t>
            </a:r>
            <a:r>
              <a:rPr dirty="0" sz="1200" spc="95" b="1">
                <a:latin typeface="Calibri"/>
                <a:cs typeface="Calibri"/>
              </a:rPr>
              <a:t> </a:t>
            </a:r>
            <a:r>
              <a:rPr dirty="0" sz="1200" spc="20" b="1">
                <a:latin typeface="Calibri"/>
                <a:cs typeface="Calibri"/>
              </a:rPr>
              <a:t>Management</a:t>
            </a:r>
            <a:r>
              <a:rPr dirty="0" sz="1200" spc="80" b="1">
                <a:latin typeface="Calibri"/>
                <a:cs typeface="Calibri"/>
              </a:rPr>
              <a:t> </a:t>
            </a:r>
            <a:r>
              <a:rPr dirty="0" sz="1200" spc="60" b="1">
                <a:latin typeface="Calibri"/>
                <a:cs typeface="Calibri"/>
              </a:rPr>
              <a:t>Committee:</a:t>
            </a:r>
            <a:r>
              <a:rPr dirty="0" sz="1200" spc="85" b="1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10" b="1">
                <a:latin typeface="Calibri"/>
                <a:cs typeface="Calibri"/>
              </a:rPr>
              <a:t>Approval</a:t>
            </a:r>
            <a:r>
              <a:rPr dirty="0" sz="1200" spc="65" b="1">
                <a:latin typeface="Calibri"/>
                <a:cs typeface="Calibri"/>
              </a:rPr>
              <a:t> </a:t>
            </a:r>
            <a:r>
              <a:rPr dirty="0" sz="1200" spc="10" b="1">
                <a:latin typeface="Calibri"/>
                <a:cs typeface="Calibri"/>
              </a:rPr>
              <a:t>of</a:t>
            </a:r>
            <a:r>
              <a:rPr dirty="0" sz="1200" spc="65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Accounts </a:t>
            </a:r>
            <a:r>
              <a:rPr dirty="0" sz="1200" spc="45" b="1">
                <a:latin typeface="Calibri"/>
                <a:cs typeface="Calibri"/>
              </a:rPr>
              <a:t>Payable:</a:t>
            </a:r>
            <a:endParaRPr sz="12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5"/>
              </a:spcBef>
            </a:pP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Dean,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spc="75" i="1">
                <a:latin typeface="Calibri"/>
                <a:cs typeface="Calibri"/>
              </a:rPr>
              <a:t>second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Peterson,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spc="10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approve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the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spc="60" i="1">
                <a:latin typeface="Calibri"/>
                <a:cs typeface="Calibri"/>
              </a:rPr>
              <a:t>accounts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payable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in</a:t>
            </a:r>
            <a:r>
              <a:rPr dirty="0" sz="1200" spc="8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the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amount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spc="-25" i="1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10" i="1">
                <a:latin typeface="Calibri"/>
                <a:cs typeface="Calibri"/>
              </a:rPr>
              <a:t>$454,749.68.</a:t>
            </a:r>
            <a:r>
              <a:rPr dirty="0" sz="1200" spc="45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Upon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voice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vote,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motion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carried</a:t>
            </a:r>
            <a:r>
              <a:rPr dirty="0" sz="1200" spc="114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unanimously.</a:t>
            </a:r>
            <a:endParaRPr sz="1200">
              <a:latin typeface="Calibri"/>
              <a:cs typeface="Calibri"/>
            </a:endParaRPr>
          </a:p>
          <a:p>
            <a:pPr marL="12700" marR="4445000">
              <a:lnSpc>
                <a:spcPct val="203300"/>
              </a:lnSpc>
            </a:pPr>
            <a:r>
              <a:rPr dirty="0" sz="1200" spc="65" b="1">
                <a:latin typeface="Calibri"/>
                <a:cs typeface="Calibri"/>
              </a:rPr>
              <a:t>Public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45" b="1">
                <a:latin typeface="Calibri"/>
                <a:cs typeface="Calibri"/>
              </a:rPr>
              <a:t>Hearing: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 </a:t>
            </a:r>
            <a:r>
              <a:rPr dirty="0" sz="1200" spc="45" b="1">
                <a:latin typeface="Calibri"/>
                <a:cs typeface="Calibri"/>
              </a:rPr>
              <a:t>Unfinished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75" b="1">
                <a:latin typeface="Calibri"/>
                <a:cs typeface="Calibri"/>
              </a:rPr>
              <a:t>Business: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None. </a:t>
            </a:r>
            <a:r>
              <a:rPr dirty="0" sz="1200" b="1">
                <a:latin typeface="Calibri"/>
                <a:cs typeface="Calibri"/>
              </a:rPr>
              <a:t>New</a:t>
            </a:r>
            <a:r>
              <a:rPr dirty="0" sz="1200" spc="110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Business: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sng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Park</a:t>
            </a:r>
            <a:r>
              <a:rPr dirty="0" u="sng" sz="1200" spc="1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3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Rules.:</a:t>
            </a:r>
            <a:endParaRPr sz="1200">
              <a:latin typeface="Calibri"/>
              <a:cs typeface="Calibri"/>
            </a:endParaRPr>
          </a:p>
          <a:p>
            <a:pPr marL="12700" marR="290195" indent="457200">
              <a:lnSpc>
                <a:spcPct val="101699"/>
              </a:lnSpc>
            </a:pP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Muncey,</a:t>
            </a:r>
            <a:r>
              <a:rPr dirty="0" sz="1200" spc="114" i="1">
                <a:latin typeface="Calibri"/>
                <a:cs typeface="Calibri"/>
              </a:rPr>
              <a:t> </a:t>
            </a:r>
            <a:r>
              <a:rPr dirty="0" sz="1200" spc="75" i="1">
                <a:latin typeface="Calibri"/>
                <a:cs typeface="Calibri"/>
              </a:rPr>
              <a:t>second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9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Stanton</a:t>
            </a:r>
            <a:r>
              <a:rPr dirty="0" sz="1200" spc="1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spc="1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approve</a:t>
            </a:r>
            <a:r>
              <a:rPr dirty="0" sz="1200" spc="9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park</a:t>
            </a:r>
            <a:r>
              <a:rPr dirty="0" sz="1200" spc="114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rules</a:t>
            </a:r>
            <a:r>
              <a:rPr dirty="0" sz="1200" spc="100" i="1">
                <a:latin typeface="Calibri"/>
                <a:cs typeface="Calibri"/>
              </a:rPr>
              <a:t> </a:t>
            </a:r>
            <a:r>
              <a:rPr dirty="0" sz="1200" spc="65" i="1">
                <a:latin typeface="Calibri"/>
                <a:cs typeface="Calibri"/>
              </a:rPr>
              <a:t>as</a:t>
            </a:r>
            <a:r>
              <a:rPr dirty="0" sz="1200" spc="1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presented.</a:t>
            </a:r>
            <a:r>
              <a:rPr dirty="0" sz="1200" spc="10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Upon</a:t>
            </a:r>
            <a:r>
              <a:rPr dirty="0" sz="1200" spc="11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voice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vote,</a:t>
            </a:r>
            <a:r>
              <a:rPr dirty="0" sz="1200" spc="15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12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carried</a:t>
            </a:r>
            <a:r>
              <a:rPr dirty="0" sz="1200" spc="12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unanimously.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65" b="1">
                <a:latin typeface="Calibri"/>
                <a:cs typeface="Calibri"/>
              </a:rPr>
              <a:t>Public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Comment:</a:t>
            </a:r>
            <a:endParaRPr sz="1200">
              <a:latin typeface="Calibri"/>
              <a:cs typeface="Calibri"/>
            </a:endParaRPr>
          </a:p>
          <a:p>
            <a:pPr marL="12700" marR="5248910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Jane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Underwood </a:t>
            </a:r>
            <a:r>
              <a:rPr dirty="0" sz="1200" spc="80">
                <a:latin typeface="Calibri"/>
                <a:cs typeface="Calibri"/>
              </a:rPr>
              <a:t>Chad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Dupont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Jan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35">
                <a:latin typeface="Calibri"/>
                <a:cs typeface="Calibri"/>
              </a:rPr>
              <a:t>Cohen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Donna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Cohen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00" spc="55" b="1">
                <a:latin typeface="Calibri"/>
                <a:cs typeface="Calibri"/>
              </a:rPr>
              <a:t>Correspondence:</a:t>
            </a:r>
            <a:endParaRPr sz="1200">
              <a:latin typeface="Calibri"/>
              <a:cs typeface="Calibri"/>
            </a:endParaRPr>
          </a:p>
          <a:p>
            <a:pPr marL="12700" marR="3496945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Scott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Kierzek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–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100">
                <a:latin typeface="Calibri"/>
                <a:cs typeface="Calibri"/>
              </a:rPr>
              <a:t>SPS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Community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Recreation. </a:t>
            </a:r>
            <a:r>
              <a:rPr dirty="0" sz="1200">
                <a:latin typeface="Calibri"/>
                <a:cs typeface="Calibri"/>
              </a:rPr>
              <a:t>Kevin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Tringali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–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Bella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Vita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Vacation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Rentals.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8428054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80" h="0">
                <a:moveTo>
                  <a:pt x="0" y="0"/>
                </a:moveTo>
                <a:lnTo>
                  <a:pt x="1402080" y="0"/>
                </a:lnTo>
              </a:path>
            </a:pathLst>
          </a:custGeom>
          <a:ln w="70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63600" y="435356"/>
            <a:ext cx="6420485" cy="82080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75" b="1">
                <a:latin typeface="Calibri"/>
                <a:cs typeface="Calibri"/>
              </a:rPr>
              <a:t>Council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Comments:</a:t>
            </a:r>
            <a:endParaRPr sz="12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20"/>
              </a:spcBef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Chris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Peterson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50165" marR="6985">
              <a:lnSpc>
                <a:spcPct val="101800"/>
              </a:lnSpc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Russ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Gardner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congratulated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Anderson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their </a:t>
            </a:r>
            <a:r>
              <a:rPr dirty="0" sz="1200">
                <a:latin typeface="Calibri"/>
                <a:cs typeface="Calibri"/>
              </a:rPr>
              <a:t>re-election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expressed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pride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community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year’s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strong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group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candidates.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35">
                <a:latin typeface="Calibri"/>
                <a:cs typeface="Calibri"/>
              </a:rPr>
              <a:t>He </a:t>
            </a:r>
            <a:r>
              <a:rPr dirty="0" sz="1200" spc="10">
                <a:latin typeface="Calibri"/>
                <a:cs typeface="Calibri"/>
              </a:rPr>
              <a:t>praised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continued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growth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85">
                <a:latin typeface="Calibri"/>
                <a:cs typeface="Calibri"/>
              </a:rPr>
              <a:t>success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community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recreation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program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 spc="20">
                <a:latin typeface="Calibri"/>
                <a:cs typeface="Calibri"/>
              </a:rPr>
              <a:t>acknowledged its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founder,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Kevin Tringali.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Gardner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thanked </a:t>
            </a:r>
            <a:r>
              <a:rPr dirty="0" sz="1200" spc="80">
                <a:latin typeface="Calibri"/>
                <a:cs typeface="Calibri"/>
              </a:rPr>
              <a:t>Chad</a:t>
            </a:r>
            <a:r>
              <a:rPr dirty="0" sz="1200" spc="20">
                <a:latin typeface="Calibri"/>
                <a:cs typeface="Calibri"/>
              </a:rPr>
              <a:t> DuPont 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other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residents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for </a:t>
            </a:r>
            <a:r>
              <a:rPr dirty="0" sz="1200" spc="20">
                <a:latin typeface="Calibri"/>
                <a:cs typeface="Calibri"/>
              </a:rPr>
              <a:t>raising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concerns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about short-term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rental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license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renewals,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emphasizing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need</a:t>
            </a:r>
            <a:r>
              <a:rPr dirty="0" sz="1200" spc="10">
                <a:latin typeface="Calibri"/>
                <a:cs typeface="Calibri"/>
              </a:rPr>
              <a:t> 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procedural </a:t>
            </a:r>
            <a:r>
              <a:rPr dirty="0" sz="1200" spc="20">
                <a:latin typeface="Calibri"/>
                <a:cs typeface="Calibri"/>
              </a:rPr>
              <a:t>fairness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due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process.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also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expressed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appreciation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community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input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participation.</a:t>
            </a:r>
            <a:endParaRPr sz="1200">
              <a:latin typeface="Calibri"/>
              <a:cs typeface="Calibri"/>
            </a:endParaRPr>
          </a:p>
          <a:p>
            <a:pPr marL="50165" marR="60960">
              <a:lnSpc>
                <a:spcPct val="101699"/>
              </a:lnSpc>
              <a:spcBef>
                <a:spcPts val="1465"/>
              </a:spcBef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Lauren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Stanton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expressed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enthusiasm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upcoming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Veterans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Day </a:t>
            </a:r>
            <a:r>
              <a:rPr dirty="0" sz="1200" spc="20">
                <a:latin typeface="Calibri"/>
                <a:cs typeface="Calibri"/>
              </a:rPr>
              <a:t>celebrations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thanked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Dean</a:t>
            </a:r>
            <a:r>
              <a:rPr dirty="0" sz="1200" spc="10">
                <a:latin typeface="Calibri"/>
                <a:cs typeface="Calibri"/>
              </a:rPr>
              <a:t> for</a:t>
            </a:r>
            <a:r>
              <a:rPr dirty="0" sz="1200" spc="20">
                <a:latin typeface="Calibri"/>
                <a:cs typeface="Calibri"/>
              </a:rPr>
              <a:t> his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organizational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efforts.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also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extended </a:t>
            </a:r>
            <a:r>
              <a:rPr dirty="0" sz="1200" spc="30">
                <a:latin typeface="Calibri"/>
                <a:cs typeface="Calibri"/>
              </a:rPr>
              <a:t>appreciation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city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clerks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election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volunteers.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Stanton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highlighted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30">
                <a:latin typeface="Calibri"/>
                <a:cs typeface="Calibri"/>
              </a:rPr>
              <a:t>significance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of </a:t>
            </a:r>
            <a:r>
              <a:rPr dirty="0" sz="1200" spc="10">
                <a:latin typeface="Calibri"/>
                <a:cs typeface="Calibri"/>
              </a:rPr>
              <a:t>community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recreation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scholarships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funded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Grant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Rogers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Burd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Memorial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Fund,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which </a:t>
            </a:r>
            <a:r>
              <a:rPr dirty="0" sz="1200" spc="20">
                <a:latin typeface="Calibri"/>
                <a:cs typeface="Calibri"/>
              </a:rPr>
              <a:t>enable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local</a:t>
            </a:r>
            <a:r>
              <a:rPr dirty="0" sz="1200" spc="20">
                <a:latin typeface="Calibri"/>
                <a:cs typeface="Calibri"/>
              </a:rPr>
              <a:t> children 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join programs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regardless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 financial </a:t>
            </a:r>
            <a:r>
              <a:rPr dirty="0" sz="1200" spc="55">
                <a:latin typeface="Calibri"/>
                <a:cs typeface="Calibri"/>
              </a:rPr>
              <a:t>circumstances.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Additionally,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she </a:t>
            </a:r>
            <a:r>
              <a:rPr dirty="0" sz="1200" spc="20">
                <a:latin typeface="Calibri"/>
                <a:cs typeface="Calibri"/>
              </a:rPr>
              <a:t>promoted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December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3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Corks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Forks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event supporting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Boys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 Girls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Club, </a:t>
            </a:r>
            <a:r>
              <a:rPr dirty="0" sz="1200" spc="20">
                <a:latin typeface="Calibri"/>
                <a:cs typeface="Calibri"/>
              </a:rPr>
              <a:t>underscoring its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value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over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200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area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children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encouraging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community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involvement.</a:t>
            </a:r>
            <a:endParaRPr sz="1200">
              <a:latin typeface="Calibri"/>
              <a:cs typeface="Calibri"/>
            </a:endParaRPr>
          </a:p>
          <a:p>
            <a:pPr marL="50165" marR="100965">
              <a:lnSpc>
                <a:spcPct val="101899"/>
              </a:lnSpc>
              <a:spcBef>
                <a:spcPts val="1460"/>
              </a:spcBef>
            </a:pP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Scott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Dean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highlighted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upcoming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Veterans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Day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event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4:30 </a:t>
            </a:r>
            <a:r>
              <a:rPr dirty="0" sz="1200" spc="20">
                <a:latin typeface="Calibri"/>
                <a:cs typeface="Calibri"/>
              </a:rPr>
              <a:t>pm,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noting </a:t>
            </a:r>
            <a:r>
              <a:rPr dirty="0" sz="1200" spc="20">
                <a:latin typeface="Calibri"/>
                <a:cs typeface="Calibri"/>
              </a:rPr>
              <a:t>that,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although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unavailable,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talented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soloist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national </a:t>
            </a:r>
            <a:r>
              <a:rPr dirty="0" sz="1200" spc="10">
                <a:latin typeface="Calibri"/>
                <a:cs typeface="Calibri"/>
              </a:rPr>
              <a:t>anthem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trumpeter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taps.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also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mentioned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ceremony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Douglas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11:00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am, </a:t>
            </a:r>
            <a:r>
              <a:rPr dirty="0" sz="1200" spc="20">
                <a:latin typeface="Calibri"/>
                <a:cs typeface="Calibri"/>
              </a:rPr>
              <a:t>encouraging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attendance 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one 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both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events. </a:t>
            </a:r>
            <a:r>
              <a:rPr dirty="0" sz="1200" spc="50">
                <a:latin typeface="Calibri"/>
                <a:cs typeface="Calibri"/>
              </a:rPr>
              <a:t>Dean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expressed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gratitude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those involved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 spc="10">
                <a:latin typeface="Calibri"/>
                <a:cs typeface="Calibri"/>
              </a:rPr>
              <a:t>organizing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supporting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celebrations.</a:t>
            </a:r>
            <a:endParaRPr sz="1200">
              <a:latin typeface="Calibri"/>
              <a:cs typeface="Calibri"/>
            </a:endParaRPr>
          </a:p>
          <a:p>
            <a:pPr marL="50165" marR="5080">
              <a:lnSpc>
                <a:spcPct val="101699"/>
              </a:lnSpc>
              <a:spcBef>
                <a:spcPts val="1460"/>
              </a:spcBef>
            </a:pPr>
            <a:r>
              <a:rPr dirty="0" sz="1200">
                <a:latin typeface="Calibri"/>
                <a:cs typeface="Calibri"/>
              </a:rPr>
              <a:t>Mayor </a:t>
            </a:r>
            <a:r>
              <a:rPr dirty="0" sz="1200" spc="10">
                <a:latin typeface="Calibri"/>
                <a:cs typeface="Calibri"/>
              </a:rPr>
              <a:t>Pro Tem Joe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congratulated </a:t>
            </a:r>
            <a:r>
              <a:rPr dirty="0" sz="1200">
                <a:latin typeface="Calibri"/>
                <a:cs typeface="Calibri"/>
              </a:rPr>
              <a:t>Mayor </a:t>
            </a:r>
            <a:r>
              <a:rPr dirty="0" sz="1200" spc="10">
                <a:latin typeface="Calibri"/>
                <a:cs typeface="Calibri"/>
              </a:rPr>
              <a:t>Anderson and </a:t>
            </a:r>
            <a:r>
              <a:rPr dirty="0" sz="1200" spc="45">
                <a:latin typeface="Calibri"/>
                <a:cs typeface="Calibri"/>
              </a:rPr>
              <a:t>Councilmember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Gardner on their </a:t>
            </a:r>
            <a:r>
              <a:rPr dirty="0" sz="1200" spc="-25">
                <a:latin typeface="Calibri"/>
                <a:cs typeface="Calibri"/>
              </a:rPr>
              <a:t>re-</a:t>
            </a:r>
            <a:r>
              <a:rPr dirty="0" sz="1200" spc="10">
                <a:latin typeface="Calibri"/>
                <a:cs typeface="Calibri"/>
              </a:rPr>
              <a:t>election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thanked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election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staff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their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hard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work.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shared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a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story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about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40">
                <a:latin typeface="Calibri"/>
                <a:cs typeface="Calibri"/>
              </a:rPr>
              <a:t>local </a:t>
            </a:r>
            <a:r>
              <a:rPr dirty="0" sz="1200" spc="10">
                <a:latin typeface="Calibri"/>
                <a:cs typeface="Calibri"/>
              </a:rPr>
              <a:t>Halloween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trick-or-treating,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highlighting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how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some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residents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gave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food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families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in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need,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which </a:t>
            </a:r>
            <a:r>
              <a:rPr dirty="0" sz="1200" spc="20">
                <a:latin typeface="Calibri"/>
                <a:cs typeface="Calibri"/>
              </a:rPr>
              <a:t>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found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touching 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representative 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the community’s </a:t>
            </a:r>
            <a:r>
              <a:rPr dirty="0" sz="1200" spc="55">
                <a:latin typeface="Calibri"/>
                <a:cs typeface="Calibri"/>
              </a:rPr>
              <a:t>compassion.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20">
                <a:latin typeface="Calibri"/>
                <a:cs typeface="Calibri"/>
              </a:rPr>
              <a:t> expressed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pride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in </a:t>
            </a:r>
            <a:r>
              <a:rPr dirty="0" sz="1200" spc="20">
                <a:latin typeface="Calibri"/>
                <a:cs typeface="Calibri"/>
              </a:rPr>
              <a:t>the generosity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50">
                <a:latin typeface="Calibri"/>
                <a:cs typeface="Calibri"/>
              </a:rPr>
              <a:t>Saugatuck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residents 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wished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he had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participated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this outreach </a:t>
            </a:r>
            <a:r>
              <a:rPr dirty="0" sz="1200" spc="-10">
                <a:latin typeface="Calibri"/>
                <a:cs typeface="Calibri"/>
              </a:rPr>
              <a:t>himself.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50165" marR="29209">
              <a:lnSpc>
                <a:spcPct val="101699"/>
              </a:lnSpc>
            </a:pP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Anderson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thanked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65">
                <a:latin typeface="Calibri"/>
                <a:cs typeface="Calibri"/>
              </a:rPr>
              <a:t>Lisa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Mize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service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contributions,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recognizing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anticipated </a:t>
            </a:r>
            <a:r>
              <a:rPr dirty="0" sz="1200">
                <a:latin typeface="Calibri"/>
                <a:cs typeface="Calibri"/>
              </a:rPr>
              <a:t>departure.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60">
                <a:latin typeface="Calibri"/>
                <a:cs typeface="Calibri"/>
              </a:rPr>
              <a:t>She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congratulated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80">
                <a:latin typeface="Calibri"/>
                <a:cs typeface="Calibri"/>
              </a:rPr>
              <a:t>Russ </a:t>
            </a:r>
            <a:r>
              <a:rPr dirty="0" sz="1200">
                <a:latin typeface="Calibri"/>
                <a:cs typeface="Calibri"/>
              </a:rPr>
              <a:t>Gardner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Tem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Joe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Clark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re-election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and </a:t>
            </a:r>
            <a:r>
              <a:rPr dirty="0" sz="1200" spc="45">
                <a:latin typeface="Calibri"/>
                <a:cs typeface="Calibri"/>
              </a:rPr>
              <a:t>commended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positive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teamwork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throughout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45">
                <a:latin typeface="Calibri"/>
                <a:cs typeface="Calibri"/>
              </a:rPr>
              <a:t>campaign.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Mayor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Anderson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reflected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the </a:t>
            </a:r>
            <a:r>
              <a:rPr dirty="0" sz="1200" spc="20">
                <a:latin typeface="Calibri"/>
                <a:cs typeface="Calibri"/>
              </a:rPr>
              <a:t>city’s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progress,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emphasizing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achievements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infrastructure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20">
                <a:latin typeface="Calibri"/>
                <a:cs typeface="Calibri"/>
              </a:rPr>
              <a:t>adherence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community </a:t>
            </a:r>
            <a:r>
              <a:rPr dirty="0" sz="1200">
                <a:latin typeface="Calibri"/>
                <a:cs typeface="Calibri"/>
              </a:rPr>
              <a:t>priorities.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Looking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ahead,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55">
                <a:latin typeface="Calibri"/>
                <a:cs typeface="Calibri"/>
              </a:rPr>
              <a:t>she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expressed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enthusiasm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continued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collaboration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strategic </a:t>
            </a:r>
            <a:r>
              <a:rPr dirty="0" sz="1200" spc="10">
                <a:latin typeface="Calibri"/>
                <a:cs typeface="Calibri"/>
              </a:rPr>
              <a:t>planning in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new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year.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</a:pPr>
            <a:r>
              <a:rPr dirty="0" sz="1200" spc="-10" b="1">
                <a:latin typeface="Calibri"/>
                <a:cs typeface="Calibri"/>
              </a:rPr>
              <a:t>Adjournment:</a:t>
            </a:r>
            <a:endParaRPr sz="1200">
              <a:latin typeface="Calibri"/>
              <a:cs typeface="Calibri"/>
            </a:endParaRPr>
          </a:p>
          <a:p>
            <a:pPr marL="50165" marR="187325" indent="457200">
              <a:lnSpc>
                <a:spcPct val="101699"/>
              </a:lnSpc>
            </a:pPr>
            <a:r>
              <a:rPr dirty="0" sz="1200" i="1">
                <a:latin typeface="Calibri"/>
                <a:cs typeface="Calibri"/>
              </a:rPr>
              <a:t>Motion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Muncey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spc="75" i="1">
                <a:latin typeface="Calibri"/>
                <a:cs typeface="Calibri"/>
              </a:rPr>
              <a:t>second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by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spc="45" i="1">
                <a:latin typeface="Calibri"/>
                <a:cs typeface="Calibri"/>
              </a:rPr>
              <a:t>Peterson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adjourn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the</a:t>
            </a:r>
            <a:r>
              <a:rPr dirty="0" sz="1200" spc="7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meeting.</a:t>
            </a:r>
            <a:r>
              <a:rPr dirty="0" sz="1200" spc="40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Upon</a:t>
            </a:r>
            <a:r>
              <a:rPr dirty="0" sz="1200" spc="60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voice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vote,</a:t>
            </a:r>
            <a:r>
              <a:rPr dirty="0" sz="1200" spc="75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motion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carried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unanimously.</a:t>
            </a:r>
            <a:r>
              <a:rPr dirty="0" sz="1200" spc="409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Mayor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spc="45" i="1">
                <a:latin typeface="Calibri"/>
                <a:cs typeface="Calibri"/>
              </a:rPr>
              <a:t>Anderson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adjourned</a:t>
            </a:r>
            <a:r>
              <a:rPr dirty="0" sz="1200" spc="5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at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spc="10" i="1">
                <a:latin typeface="Calibri"/>
                <a:cs typeface="Calibri"/>
              </a:rPr>
              <a:t>7:59</a:t>
            </a:r>
            <a:r>
              <a:rPr dirty="0" sz="1200" spc="65" i="1">
                <a:latin typeface="Calibri"/>
                <a:cs typeface="Calibri"/>
              </a:rPr>
              <a:t> </a:t>
            </a:r>
            <a:r>
              <a:rPr dirty="0" sz="1200" spc="-20" i="1">
                <a:latin typeface="Calibri"/>
                <a:cs typeface="Calibri"/>
              </a:rPr>
              <a:t>p.m.</a:t>
            </a:r>
            <a:endParaRPr sz="1200">
              <a:latin typeface="Calibri"/>
              <a:cs typeface="Calibri"/>
            </a:endParaRPr>
          </a:p>
          <a:p>
            <a:pPr marL="50165" marR="4722495">
              <a:lnSpc>
                <a:spcPct val="203300"/>
              </a:lnSpc>
            </a:pPr>
            <a:r>
              <a:rPr dirty="0" sz="1200" spc="20">
                <a:latin typeface="Calibri"/>
                <a:cs typeface="Calibri"/>
              </a:rPr>
              <a:t>Respectfully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Submitted </a:t>
            </a:r>
            <a:r>
              <a:rPr dirty="0" sz="1200">
                <a:latin typeface="Calibri"/>
                <a:cs typeface="Calibri"/>
              </a:rPr>
              <a:t>Jamie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Wolters,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City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40">
                <a:latin typeface="Calibri"/>
                <a:cs typeface="Calibri"/>
              </a:rPr>
              <a:t>Clerk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1449" y="9347911"/>
            <a:ext cx="4511040" cy="17399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7430" algn="l"/>
                <a:tab pos="1739264" algn="l"/>
                <a:tab pos="2886710" algn="l"/>
                <a:tab pos="3089275" algn="l"/>
              </a:tabLst>
            </a:pP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102</a:t>
            </a:r>
            <a:r>
              <a:rPr dirty="0" sz="1000" spc="10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Butler</a:t>
            </a:r>
            <a:r>
              <a:rPr dirty="0" sz="1000" spc="9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St.</a:t>
            </a:r>
            <a:r>
              <a:rPr dirty="0" sz="1000" spc="12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PO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Box</a:t>
            </a:r>
            <a:r>
              <a:rPr dirty="0" sz="1000" spc="75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 spc="-25">
                <a:solidFill>
                  <a:srgbClr val="0076B9"/>
                </a:solidFill>
                <a:latin typeface="Cambria"/>
                <a:cs typeface="Cambria"/>
              </a:rPr>
              <a:t>86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 spc="140">
                <a:solidFill>
                  <a:srgbClr val="004D80"/>
                </a:solidFill>
                <a:latin typeface="Segoe UI Symbol"/>
                <a:cs typeface="Segoe UI Symbol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(269)</a:t>
            </a:r>
            <a:r>
              <a:rPr dirty="0" sz="1000" spc="130">
                <a:solidFill>
                  <a:srgbClr val="0076B9"/>
                </a:solidFill>
                <a:latin typeface="Cambria"/>
                <a:cs typeface="Cambria"/>
              </a:rPr>
              <a:t> 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857-</a:t>
            </a:r>
            <a:r>
              <a:rPr dirty="0" sz="1000" spc="-20">
                <a:solidFill>
                  <a:srgbClr val="0076B9"/>
                </a:solidFill>
                <a:latin typeface="Cambria"/>
                <a:cs typeface="Cambria"/>
              </a:rPr>
              <a:t>2603</a:t>
            </a:r>
            <a:r>
              <a:rPr dirty="0" sz="1000">
                <a:solidFill>
                  <a:srgbClr val="0076B9"/>
                </a:solidFill>
                <a:latin typeface="Cambria"/>
                <a:cs typeface="Cambria"/>
              </a:rPr>
              <a:t>	</a:t>
            </a:r>
            <a:r>
              <a:rPr dirty="0" sz="700" spc="-50">
                <a:solidFill>
                  <a:srgbClr val="004D80"/>
                </a:solidFill>
                <a:latin typeface="Segoe UI Symbol"/>
                <a:cs typeface="Segoe UI Symbol"/>
              </a:rPr>
              <a:t>★</a:t>
            </a:r>
            <a:r>
              <a:rPr dirty="0" sz="700">
                <a:solidFill>
                  <a:srgbClr val="004D80"/>
                </a:solidFill>
                <a:latin typeface="Segoe UI Symbol"/>
                <a:cs typeface="Segoe UI Symbol"/>
              </a:rPr>
              <a:t>	</a:t>
            </a:r>
            <a:r>
              <a:rPr dirty="0" sz="1000" spc="-10">
                <a:solidFill>
                  <a:srgbClr val="0076B9"/>
                </a:solidFill>
                <a:latin typeface="Cambria"/>
                <a:cs typeface="Cambria"/>
                <a:hlinkClick r:id="rId2"/>
              </a:rPr>
              <a:t>www.SaugatuckCity.com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6B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Padley PG. Gallagher</dc:creator>
  <dc:description/>
  <dcterms:created xsi:type="dcterms:W3CDTF">2025-11-20T17:49:04Z</dcterms:created>
  <dcterms:modified xsi:type="dcterms:W3CDTF">2025-11-20T17:49:04Z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2025-11-20T00:00:00Z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2025-11-20T00:00:00Z</vt:filetime>
  </property>
  <property fmtid="{D5CDD505-2E9C-101B-9397-08002B2CF9AE}" pid="5" name="Producer">
    <vt:lpwstr>Adobe PDF Library 25.1.201</vt:lpwstr>
  </property>
  <property fmtid="{D5CDD505-2E9C-101B-9397-08002B2CF9AE}" pid="6" name="SourceModified">
    <vt:lpwstr>D:20251120174440</vt:lpwstr>
  </property>
</Properties>
</file>